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ITAC Learning Service -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1800"/>
            </a:pPr>
            <a:r>
              <a:t>Provide isolated, secure, and scalable cloud-based learning environments.</a:t>
            </a:r>
          </a:p>
          <a:p>
            <a:pPr algn="l">
              <a:defRPr sz="1800"/>
            </a:pPr>
          </a:p>
          <a:p>
            <a:pPr algn="l">
              <a:defRPr sz="1800"/>
            </a:pPr>
            <a:r>
              <a:t>Core Components:</a:t>
            </a:r>
          </a:p>
          <a:p>
            <a:pPr algn="l">
              <a:defRPr sz="1800"/>
            </a:pPr>
            <a:r>
              <a:t>- Learning Control Plane (LCP)</a:t>
            </a:r>
          </a:p>
          <a:p>
            <a:pPr algn="l">
              <a:defRPr sz="1800"/>
            </a:pPr>
            <a:r>
              <a:t>- Learning Data Plane (LDP)</a:t>
            </a:r>
          </a:p>
          <a:p>
            <a:pPr algn="l">
              <a:defRPr sz="1800"/>
            </a:pPr>
            <a:r>
              <a:t>- Learning API Service (LAS)</a:t>
            </a:r>
          </a:p>
          <a:p>
            <a:pPr algn="l">
              <a:defRPr sz="1800"/>
            </a:pPr>
            <a:r>
              <a:t>- Dynamic Volume Provisioning</a:t>
            </a:r>
          </a:p>
          <a:p>
            <a:pPr algn="l">
              <a:defRPr sz="1800"/>
            </a:pPr>
            <a:r>
              <a:t>- Security Architecture</a:t>
            </a:r>
          </a:p>
          <a:p>
            <a:pPr algn="l">
              <a:defRPr sz="1800"/>
            </a:pPr>
            <a:r>
              <a:t>- Toolkit Image Management</a:t>
            </a:r>
          </a:p>
          <a:p>
            <a:pPr algn="l">
              <a:defRPr sz="1800"/>
            </a:pPr>
          </a:p>
          <a:p>
            <a:pPr algn="l">
              <a:defRPr sz="1800"/>
            </a:pPr>
            <a:r>
              <a:t>Technologies: Kubernetes (IKS), Istio, Prometheus, JupyterHub, AWS Cognito, Azure AD, Weka/VAST.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Key Takeaways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1800"/>
            </a:pPr>
            <a:r>
              <a:t>End-to-end automation and isolation in Learning-as-a-Service platform.</a:t>
            </a:r>
          </a:p>
          <a:p>
            <a:pPr algn="l">
              <a:defRPr sz="1800"/>
            </a:pPr>
            <a:r>
              <a:t>mTLS and Cognito integration for secure operations.</a:t>
            </a:r>
          </a:p>
          <a:p>
            <a:pPr algn="l">
              <a:defRPr sz="1800"/>
            </a:pPr>
            <a:r>
              <a:t>Dynamic storage provisioning with CSI (Weka).</a:t>
            </a:r>
          </a:p>
          <a:p>
            <a:pPr algn="l">
              <a:defRPr sz="1800"/>
            </a:pPr>
            <a:r>
              <a:t>Centralized orchestration and telemetry.</a:t>
            </a:r>
          </a:p>
          <a:p>
            <a:pPr algn="l">
              <a:defRPr sz="1800"/>
            </a:pPr>
            <a:r>
              <a:t>Modular dependency management through containerized toolkits.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Detailed System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1800"/>
            </a:pPr>
            <a:r>
              <a:t>Learning Control Plane: Authentication, JupyterHub, Prometheus, Istio (mTLS).</a:t>
            </a:r>
          </a:p>
          <a:p>
            <a:pPr algn="l">
              <a:defRPr sz="1800"/>
            </a:pPr>
            <a:r>
              <a:t>Learning Data Plane: Namespaced isolation, user pods, persistent home directories.</a:t>
            </a:r>
          </a:p>
          <a:p>
            <a:pPr algn="l">
              <a:defRPr sz="1800"/>
            </a:pPr>
            <a:r>
              <a:t>Storage Layer: STaaS partitions per user with TLS-secured Weka/VAST backend.</a:t>
            </a:r>
          </a:p>
        </p:txBody>
      </p:sp>
      <p:pic>
        <p:nvPicPr>
          <p:cNvPr id="4" name="Picture 3" descr="ITAC_LS_Detail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7772400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Learning API Service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1800"/>
            </a:pPr>
            <a:r>
              <a:t>Flow Summary:</a:t>
            </a:r>
          </a:p>
          <a:p>
            <a:pPr algn="l">
              <a:defRPr sz="1800"/>
            </a:pPr>
            <a:r>
              <a:t>1. Azure AD authentication</a:t>
            </a:r>
          </a:p>
          <a:p>
            <a:pPr algn="l">
              <a:defRPr sz="1800"/>
            </a:pPr>
            <a:r>
              <a:t>2. API calls via AWS ALB + gRPC Gateway</a:t>
            </a:r>
          </a:p>
          <a:p>
            <a:pPr algn="l">
              <a:defRPr sz="1800"/>
            </a:pPr>
            <a:r>
              <a:t>3. Learning API stores session data in AWS RDS</a:t>
            </a:r>
          </a:p>
          <a:p>
            <a:pPr algn="l">
              <a:defRPr sz="1800"/>
            </a:pPr>
            <a:r>
              <a:t>4. Cognito provides federated authentication.</a:t>
            </a:r>
          </a:p>
          <a:p>
            <a:pPr algn="l">
              <a:defRPr sz="1800"/>
            </a:pPr>
          </a:p>
          <a:p>
            <a:pPr algn="l">
              <a:defRPr sz="1800"/>
            </a:pPr>
            <a:r>
              <a:t>Enhancement: Migration from regional to global control plane for multi-region scalability.</a:t>
            </a:r>
          </a:p>
        </p:txBody>
      </p:sp>
      <p:pic>
        <p:nvPicPr>
          <p:cNvPr id="4" name="Picture 3" descr="ITAC_LS_UserRE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7772400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Dynamic Volume Provisioning (CSI Flow)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1800"/>
            </a:pPr>
            <a:r>
              <a:t>1. User triggers JupyterHub launch → PVC created</a:t>
            </a:r>
          </a:p>
          <a:p>
            <a:pPr algn="l">
              <a:defRPr sz="1800"/>
            </a:pPr>
            <a:r>
              <a:t>2. JupyterHub interacts with StorageClass</a:t>
            </a:r>
          </a:p>
          <a:p>
            <a:pPr algn="l">
              <a:defRPr sz="1800"/>
            </a:pPr>
            <a:r>
              <a:t>3. StorageClass retrieves credentials</a:t>
            </a:r>
          </a:p>
          <a:p>
            <a:pPr algn="l">
              <a:defRPr sz="1800"/>
            </a:pPr>
            <a:r>
              <a:t>4. Weka CSI provisions Persistent Volume</a:t>
            </a:r>
          </a:p>
          <a:p>
            <a:pPr algn="l">
              <a:defRPr sz="1800"/>
            </a:pPr>
            <a:r>
              <a:t>5. Kubernetes binds PVC→PV</a:t>
            </a:r>
          </a:p>
          <a:p>
            <a:pPr algn="l">
              <a:defRPr sz="1800"/>
            </a:pPr>
            <a:r>
              <a:t>6. Volume mounted into pod.</a:t>
            </a:r>
          </a:p>
          <a:p>
            <a:pPr algn="l">
              <a:defRPr sz="1800"/>
            </a:pPr>
            <a:r>
              <a:t>Driver: csi.weka.io</a:t>
            </a:r>
          </a:p>
        </p:txBody>
      </p:sp>
      <p:pic>
        <p:nvPicPr>
          <p:cNvPr id="4" name="Picture 3" descr="ITAC_DynamicVolPro_CSI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7772400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Security Architecture and User Isolation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1800"/>
            </a:pPr>
            <a:r>
              <a:t>Istio sidecars enforce mTLS for all traffic.</a:t>
            </a:r>
          </a:p>
          <a:p>
            <a:pPr algn="l">
              <a:defRPr sz="1800"/>
            </a:pPr>
            <a:r>
              <a:t>Default-deny ingress/egress for user namespaces.</a:t>
            </a:r>
          </a:p>
          <a:p>
            <a:pPr algn="l">
              <a:defRPr sz="1800"/>
            </a:pPr>
            <a:r>
              <a:t>JupyterHub pods whitelisted for minimal connectivity.</a:t>
            </a:r>
          </a:p>
          <a:p>
            <a:pPr algn="l">
              <a:defRPr sz="1800"/>
            </a:pPr>
            <a:r>
              <a:t>Outbound only to Cognito and ECR.</a:t>
            </a:r>
          </a:p>
          <a:p>
            <a:pPr algn="l">
              <a:defRPr sz="1800"/>
            </a:pPr>
            <a:r>
              <a:t>Ensures strong multi-tenant isolation and secure telemetry.</a:t>
            </a:r>
          </a:p>
        </p:txBody>
      </p:sp>
      <p:pic>
        <p:nvPicPr>
          <p:cNvPr id="4" name="Picture 3" descr="ITAC_Security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7772400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Slurm 2.0 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1800"/>
            </a:pPr>
            <a:r>
              <a:t>IDC Control Plane integrates with API Training Service and Prometheus.</a:t>
            </a:r>
          </a:p>
          <a:p>
            <a:pPr algn="l">
              <a:defRPr sz="1800"/>
            </a:pPr>
            <a:r>
              <a:t>Shared Slurm cluster handles Bare Metal + VM nodes.</a:t>
            </a:r>
          </a:p>
          <a:p>
            <a:pPr algn="l">
              <a:defRPr sz="1800"/>
            </a:pPr>
            <a:r>
              <a:t>LDAP for authentication, AWS S3 for data, unified monitoring.</a:t>
            </a:r>
          </a:p>
          <a:p>
            <a:pPr algn="l">
              <a:defRPr sz="1800"/>
            </a:pPr>
            <a:r>
              <a:t>Enables AI + HPC workload orchestration.</a:t>
            </a:r>
          </a:p>
        </p:txBody>
      </p:sp>
      <p:pic>
        <p:nvPicPr>
          <p:cNvPr id="4" name="Picture 3" descr="ITAC_SLURM_A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7772400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Learning Service Launch 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1800"/>
            </a:pPr>
            <a:r>
              <a:t>1. User clicks 'Launch' in ITAC Console</a:t>
            </a:r>
          </a:p>
          <a:p>
            <a:pPr algn="l">
              <a:defRPr sz="1800"/>
            </a:pPr>
            <a:r>
              <a:t>2. Fetch cloud account + credits</a:t>
            </a:r>
          </a:p>
          <a:p>
            <a:pPr algn="l">
              <a:defRPr sz="1800"/>
            </a:pPr>
            <a:r>
              <a:t>3. Validate enterprise ID + coupon</a:t>
            </a:r>
          </a:p>
          <a:p>
            <a:pPr algn="l">
              <a:defRPr sz="1800"/>
            </a:pPr>
            <a:r>
              <a:t>4. Pre-pull images to IKS nodes</a:t>
            </a:r>
          </a:p>
          <a:p>
            <a:pPr algn="l">
              <a:defRPr sz="1800"/>
            </a:pPr>
            <a:r>
              <a:t>5. Cognito auth + session creation</a:t>
            </a:r>
          </a:p>
          <a:p>
            <a:pPr algn="l">
              <a:defRPr sz="1800"/>
            </a:pPr>
            <a:r>
              <a:t>6. Mount persistent volume and redirect to JupyterHub.</a:t>
            </a:r>
          </a:p>
        </p:txBody>
      </p:sp>
      <p:pic>
        <p:nvPicPr>
          <p:cNvPr id="4" name="Picture 3" descr="ITAC_Flow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7772400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Learning API Endpoints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1800"/>
            </a:pPr>
            <a:r>
              <a:t>/v1/cloudaccounts/{id}/learnings/launch - POST (AzureAD)</a:t>
            </a:r>
          </a:p>
          <a:p>
            <a:pPr algn="l">
              <a:defRPr sz="1800"/>
            </a:pPr>
            <a:r>
              <a:t>/v1/cloudaccounts/{id}/learnings/useraccountexpiry - GET (AzureAD)</a:t>
            </a:r>
          </a:p>
          <a:p>
            <a:pPr algn="l">
              <a:defRPr sz="1800"/>
            </a:pPr>
            <a:r>
              <a:t>/v1/learnings/useraccountdetails - GET (AWS Cognito)</a:t>
            </a:r>
          </a:p>
          <a:p>
            <a:pPr algn="l">
              <a:defRPr sz="1800"/>
            </a:pPr>
          </a:p>
          <a:p>
            <a:pPr algn="l">
              <a:defRPr sz="1800"/>
            </a:pPr>
            <a:r>
              <a:t>Defines standardized service integration points for UI and backend automation.</a:t>
            </a:r>
          </a:p>
        </p:txBody>
      </p:sp>
      <p:pic>
        <p:nvPicPr>
          <p:cNvPr id="4" name="Picture 3" descr="ITAC_LS_API_ENDP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7772400" cy="43719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Software Toolkit Image Management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>
              <a:defRPr sz="1800"/>
            </a:pPr>
            <a:r>
              <a:t>Containerized dependencies reduce per-node overhead.</a:t>
            </a:r>
          </a:p>
          <a:p>
            <a:pPr algn="l">
              <a:defRPr sz="1800"/>
            </a:pPr>
          </a:p>
          <a:p>
            <a:pPr algn="l">
              <a:defRPr sz="1800"/>
            </a:pPr>
            <a:r>
              <a:t>Toolkits:</a:t>
            </a:r>
          </a:p>
          <a:p>
            <a:pPr algn="l">
              <a:defRPr sz="1800"/>
            </a:pPr>
            <a:r>
              <a:t>- AI: Gaudi2, Max GPU, PyTorch, TensorFlow</a:t>
            </a:r>
          </a:p>
          <a:p>
            <a:pPr algn="l">
              <a:defRPr sz="1800"/>
            </a:pPr>
            <a:r>
              <a:t>- SYCL &amp; oneAPI: HPC/Math Kernel</a:t>
            </a:r>
          </a:p>
          <a:p>
            <a:pPr algn="l">
              <a:defRPr sz="1800"/>
            </a:pPr>
            <a:r>
              <a:t>- Quantum: SDK, Compiler, Simulator</a:t>
            </a:r>
          </a:p>
          <a:p>
            <a:pPr algn="l">
              <a:defRPr sz="1800"/>
            </a:pPr>
            <a:r>
              <a:t>- Rendering: Embree, OSPRay</a:t>
            </a:r>
          </a:p>
          <a:p>
            <a:pPr algn="l">
              <a:defRPr sz="1800"/>
            </a:pPr>
          </a:p>
          <a:p>
            <a:pPr algn="l">
              <a:defRPr sz="1800"/>
            </a:pPr>
            <a:r>
              <a:t>Images stored in Intel Harbor registry: amr-fmext-registry.caas.intel.com</a:t>
            </a:r>
          </a:p>
        </p:txBody>
      </p:sp>
      <p:pic>
        <p:nvPicPr>
          <p:cNvPr id="4" name="Picture 3" descr="ITAC_LS_IMAGE_MGMT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828800"/>
            <a:ext cx="7772400" cy="437197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